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6" d="100"/>
          <a:sy n="156" d="100"/>
        </p:scale>
        <p:origin x="441" y="8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5" d="100"/>
          <a:sy n="125" d="100"/>
        </p:scale>
        <p:origin x="4074" y="4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2915125-CCCB-4C22-BBB2-FE86D4E22DE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DB2360A-5AB6-4DBF-877F-19284B33FCB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54D10-1579-465C-8A18-28BDA812E62D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0FBA588-4BE1-4F27-9FF9-AE2E7D3585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3617F08-C24B-4C1B-B964-82489F8FCBE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D405B-F629-4B6F-8869-D74DA1FFB3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328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EC8EF7-78C8-4E9A-9363-FFFB39D66664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872489-F681-4B21-A7C1-12D2A0C45E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256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C46A310-4F7F-4415-9696-95CA2D9FB8D6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9BACFDC-E041-4CC6-9AF5-5AB0D7088A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7832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A310-4F7F-4415-9696-95CA2D9FB8D6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ACFDC-E041-4CC6-9AF5-5AB0D7088A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187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A310-4F7F-4415-9696-95CA2D9FB8D6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ACFDC-E041-4CC6-9AF5-5AB0D7088A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532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A310-4F7F-4415-9696-95CA2D9FB8D6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ACFDC-E041-4CC6-9AF5-5AB0D7088A5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93146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A310-4F7F-4415-9696-95CA2D9FB8D6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ACFDC-E041-4CC6-9AF5-5AB0D7088A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9719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A310-4F7F-4415-9696-95CA2D9FB8D6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ACFDC-E041-4CC6-9AF5-5AB0D7088A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208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A310-4F7F-4415-9696-95CA2D9FB8D6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ACFDC-E041-4CC6-9AF5-5AB0D7088A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9893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A310-4F7F-4415-9696-95CA2D9FB8D6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ACFDC-E041-4CC6-9AF5-5AB0D7088A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4776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A310-4F7F-4415-9696-95CA2D9FB8D6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ACFDC-E041-4CC6-9AF5-5AB0D7088A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7619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A310-4F7F-4415-9696-95CA2D9FB8D6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ACFDC-E041-4CC6-9AF5-5AB0D7088A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989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A310-4F7F-4415-9696-95CA2D9FB8D6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ACFDC-E041-4CC6-9AF5-5AB0D7088A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145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A310-4F7F-4415-9696-95CA2D9FB8D6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ACFDC-E041-4CC6-9AF5-5AB0D7088A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95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A310-4F7F-4415-9696-95CA2D9FB8D6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ACFDC-E041-4CC6-9AF5-5AB0D7088A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804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A310-4F7F-4415-9696-95CA2D9FB8D6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ACFDC-E041-4CC6-9AF5-5AB0D7088A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167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A310-4F7F-4415-9696-95CA2D9FB8D6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ACFDC-E041-4CC6-9AF5-5AB0D7088A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091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A310-4F7F-4415-9696-95CA2D9FB8D6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ACFDC-E041-4CC6-9AF5-5AB0D7088A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262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A310-4F7F-4415-9696-95CA2D9FB8D6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ACFDC-E041-4CC6-9AF5-5AB0D7088A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094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6A310-4F7F-4415-9696-95CA2D9FB8D6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ACFDC-E041-4CC6-9AF5-5AB0D7088A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8621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gov.cn/xinwen/2021-03/13/content_5592681.htm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china-cer.com.cn/guwen/2023121126767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867305-69B2-4099-BA42-8FB7B25B6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0144" y="2060681"/>
            <a:ext cx="9144000" cy="1077396"/>
          </a:xfrm>
        </p:spPr>
        <p:txBody>
          <a:bodyPr>
            <a:normAutofit/>
          </a:bodyPr>
          <a:lstStyle/>
          <a:p>
            <a:pPr algn="l"/>
            <a:r>
              <a:rPr lang="zh-CN" altLang="en-US" sz="2000" dirty="0"/>
              <a:t>一：茅指数和政策驱动个股表现                                                                                                               </a:t>
            </a:r>
            <a:r>
              <a:rPr lang="en-US" altLang="zh-CN" sz="2000" dirty="0"/>
              <a:t>1.1 </a:t>
            </a:r>
            <a:r>
              <a:rPr lang="zh-CN" altLang="en-US" sz="2000" dirty="0"/>
              <a:t>近三年茅指数表现</a:t>
            </a:r>
            <a:br>
              <a:rPr lang="en-US" altLang="zh-CN" sz="2000" dirty="0"/>
            </a:br>
            <a:r>
              <a:rPr lang="en-US" altLang="zh-CN" sz="2000" dirty="0"/>
              <a:t>1.2 </a:t>
            </a:r>
            <a:r>
              <a:rPr lang="zh-CN" altLang="en-US" sz="2000" dirty="0"/>
              <a:t>近三年涨幅</a:t>
            </a:r>
            <a:r>
              <a:rPr lang="en-US" altLang="zh-CN" sz="2000" dirty="0"/>
              <a:t>20%</a:t>
            </a:r>
            <a:r>
              <a:rPr lang="zh-CN" altLang="en-US" sz="2000" dirty="0"/>
              <a:t>以上个股及行业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2EA0272-B064-40D1-B46B-C9C2ECA997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4624" y="4888324"/>
            <a:ext cx="9144000" cy="1044339"/>
          </a:xfrm>
        </p:spPr>
        <p:txBody>
          <a:bodyPr>
            <a:normAutofit fontScale="92500" lnSpcReduction="10000"/>
          </a:bodyPr>
          <a:lstStyle/>
          <a:p>
            <a:pPr algn="l">
              <a:spcBef>
                <a:spcPct val="0"/>
              </a:spcBef>
            </a:pPr>
            <a:r>
              <a:rPr lang="zh-CN" altLang="en-US" sz="2000" dirty="0">
                <a:latin typeface="+mj-lt"/>
                <a:ea typeface="+mj-ea"/>
                <a:cs typeface="+mj-cs"/>
              </a:rPr>
              <a:t>三：操作方法</a:t>
            </a:r>
            <a:endParaRPr lang="en-US" altLang="zh-CN" sz="2000" dirty="0">
              <a:latin typeface="+mj-lt"/>
              <a:ea typeface="+mj-ea"/>
              <a:cs typeface="+mj-cs"/>
            </a:endParaRPr>
          </a:p>
          <a:p>
            <a:pPr algn="l">
              <a:spcBef>
                <a:spcPct val="0"/>
              </a:spcBef>
            </a:pPr>
            <a:r>
              <a:rPr lang="en-US" altLang="zh-CN" sz="2000" dirty="0">
                <a:latin typeface="+mj-lt"/>
                <a:ea typeface="+mj-ea"/>
                <a:cs typeface="+mj-cs"/>
              </a:rPr>
              <a:t>2.1 </a:t>
            </a:r>
            <a:r>
              <a:rPr lang="zh-CN" altLang="en-US" sz="2000" dirty="0">
                <a:latin typeface="+mj-lt"/>
                <a:ea typeface="+mj-ea"/>
                <a:cs typeface="+mj-cs"/>
              </a:rPr>
              <a:t>长期持股</a:t>
            </a:r>
            <a:endParaRPr lang="en-US" altLang="zh-CN" sz="2000" dirty="0">
              <a:latin typeface="+mj-lt"/>
              <a:ea typeface="+mj-ea"/>
              <a:cs typeface="+mj-cs"/>
            </a:endParaRPr>
          </a:p>
          <a:p>
            <a:pPr algn="l">
              <a:spcBef>
                <a:spcPct val="0"/>
              </a:spcBef>
            </a:pPr>
            <a:r>
              <a:rPr lang="en-US" altLang="zh-CN" sz="2000" dirty="0">
                <a:latin typeface="+mj-lt"/>
                <a:ea typeface="+mj-ea"/>
                <a:cs typeface="+mj-cs"/>
              </a:rPr>
              <a:t>2.2 </a:t>
            </a:r>
            <a:r>
              <a:rPr lang="zh-CN" altLang="en-US" sz="2000" dirty="0">
                <a:latin typeface="+mj-lt"/>
                <a:ea typeface="+mj-ea"/>
                <a:cs typeface="+mj-cs"/>
              </a:rPr>
              <a:t>波段操作</a:t>
            </a:r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521B56B8-B946-4BAD-8AE2-E51B6123357C}"/>
              </a:ext>
            </a:extLst>
          </p:cNvPr>
          <p:cNvSpPr txBox="1">
            <a:spLocks/>
          </p:cNvSpPr>
          <p:nvPr/>
        </p:nvSpPr>
        <p:spPr>
          <a:xfrm>
            <a:off x="1440144" y="3605684"/>
            <a:ext cx="9144000" cy="10443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</a:pPr>
            <a:r>
              <a:rPr lang="zh-CN" altLang="en-US" sz="2000" dirty="0">
                <a:latin typeface="+mj-lt"/>
                <a:ea typeface="+mj-ea"/>
                <a:cs typeface="+mj-cs"/>
              </a:rPr>
              <a:t>二：选股方法</a:t>
            </a:r>
            <a:endParaRPr lang="en-US" altLang="zh-CN" sz="2000" dirty="0">
              <a:latin typeface="+mj-lt"/>
              <a:ea typeface="+mj-ea"/>
              <a:cs typeface="+mj-cs"/>
            </a:endParaRPr>
          </a:p>
          <a:p>
            <a:pPr algn="l">
              <a:spcBef>
                <a:spcPct val="0"/>
              </a:spcBef>
            </a:pPr>
            <a:r>
              <a:rPr lang="en-US" altLang="zh-CN" sz="2000" dirty="0">
                <a:latin typeface="+mj-lt"/>
                <a:ea typeface="+mj-ea"/>
                <a:cs typeface="+mj-cs"/>
              </a:rPr>
              <a:t>2.1 </a:t>
            </a:r>
            <a:r>
              <a:rPr lang="zh-CN" altLang="en-US" sz="2000" dirty="0">
                <a:latin typeface="+mj-lt"/>
                <a:ea typeface="+mj-ea"/>
                <a:cs typeface="+mj-cs"/>
              </a:rPr>
              <a:t>解读政策                                                                                                                </a:t>
            </a:r>
            <a:r>
              <a:rPr lang="en-US" altLang="zh-CN" sz="2000" dirty="0">
                <a:latin typeface="+mj-lt"/>
                <a:ea typeface="+mj-ea"/>
                <a:cs typeface="+mj-cs"/>
              </a:rPr>
              <a:t>2.2 </a:t>
            </a:r>
            <a:r>
              <a:rPr lang="zh-CN" altLang="en-US" sz="2000" dirty="0">
                <a:latin typeface="+mj-lt"/>
                <a:ea typeface="+mj-ea"/>
                <a:cs typeface="+mj-cs"/>
              </a:rPr>
              <a:t>分析行业产业链                                                                                                                       </a:t>
            </a:r>
            <a:r>
              <a:rPr lang="en-US" altLang="zh-CN" sz="2000" dirty="0">
                <a:latin typeface="+mj-lt"/>
                <a:ea typeface="+mj-ea"/>
                <a:cs typeface="+mj-cs"/>
              </a:rPr>
              <a:t>2.3 </a:t>
            </a:r>
            <a:r>
              <a:rPr lang="zh-CN" altLang="en-US" sz="2000" dirty="0">
                <a:latin typeface="+mj-lt"/>
                <a:ea typeface="+mj-ea"/>
                <a:cs typeface="+mj-cs"/>
              </a:rPr>
              <a:t>分析核心个股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858C9A29-6362-4BFB-B2CC-50454203311F}"/>
              </a:ext>
            </a:extLst>
          </p:cNvPr>
          <p:cNvSpPr txBox="1">
            <a:spLocks/>
          </p:cNvSpPr>
          <p:nvPr/>
        </p:nvSpPr>
        <p:spPr>
          <a:xfrm>
            <a:off x="1436499" y="484909"/>
            <a:ext cx="9103164" cy="5213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altLang="en-US" sz="2800" dirty="0"/>
              <a:t>投资心得分享                       </a:t>
            </a:r>
            <a:r>
              <a:rPr lang="en-US" altLang="zh-CN" sz="1000" dirty="0"/>
              <a:t>2024—6-1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89985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44DE99-A77E-46A3-BBBE-C9195DBFF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1725" cy="68427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2.2.1</a:t>
            </a:r>
            <a:r>
              <a:rPr lang="zh-CN" altLang="en-US" dirty="0"/>
              <a:t>科技、医疗和数字经济以及幼托教育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F47E583-56CA-463C-B4A0-41ADA7FFC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7110" y="1708187"/>
            <a:ext cx="3786285" cy="2700429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CF9266-8C81-41B6-A487-FB7A374C9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392" y="1708187"/>
            <a:ext cx="2608062" cy="27004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12F394A-0A5A-45E1-A8CC-3DF32FCC2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070" y="1694361"/>
            <a:ext cx="3220068" cy="271425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B2CA668-3B1A-4BD6-B620-2FFB4A7670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7110" y="4408616"/>
            <a:ext cx="3769871" cy="200490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A42B3CA-B521-4519-ABBF-FF9EAE7179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6981" y="4384319"/>
            <a:ext cx="2631170" cy="202525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C048F89-0161-46A5-ADC0-DFDE00BA8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9484" y="4408616"/>
            <a:ext cx="3203654" cy="2000960"/>
          </a:xfrm>
          <a:prstGeom prst="rect">
            <a:avLst/>
          </a:prstGeom>
        </p:spPr>
      </p:pic>
      <p:sp>
        <p:nvSpPr>
          <p:cNvPr id="16" name="标题 1">
            <a:extLst>
              <a:ext uri="{FF2B5EF4-FFF2-40B4-BE49-F238E27FC236}">
                <a16:creationId xmlns:a16="http://schemas.microsoft.com/office/drawing/2014/main" id="{BB32A96E-AD61-4EA2-9A62-BAEF65D21C63}"/>
              </a:ext>
            </a:extLst>
          </p:cNvPr>
          <p:cNvSpPr txBox="1">
            <a:spLocks/>
          </p:cNvSpPr>
          <p:nvPr/>
        </p:nvSpPr>
        <p:spPr>
          <a:xfrm>
            <a:off x="1293813" y="1256918"/>
            <a:ext cx="9871653" cy="4334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2.2.1.1</a:t>
            </a:r>
            <a:r>
              <a:rPr lang="zh-CN" altLang="en-US" dirty="0"/>
              <a:t>医疗器械行业产业链和竞争格局分析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8139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B2178E-7408-4AE9-9E8D-F7F072538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550033" cy="730146"/>
          </a:xfrm>
        </p:spPr>
        <p:txBody>
          <a:bodyPr/>
          <a:lstStyle/>
          <a:p>
            <a:r>
              <a:rPr lang="en-US" altLang="zh-CN" dirty="0"/>
              <a:t>2.2.1.1</a:t>
            </a:r>
            <a:r>
              <a:rPr lang="zh-CN" altLang="en-US" dirty="0"/>
              <a:t>医疗器械行业主要公司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B07F2F4-5A21-496A-9D18-D9A046CAF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2052" y="1423775"/>
            <a:ext cx="3933957" cy="1778153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D468D89-88B8-4FB5-A5BC-6213235A2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271" y="1423775"/>
            <a:ext cx="3682065" cy="17781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110BB9F-9A57-43E6-A5FA-3DB45A027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967" y="3215020"/>
            <a:ext cx="3912125" cy="169692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0CA0961-7312-40D9-86A9-4ABB39061E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4271" y="3201928"/>
            <a:ext cx="3682065" cy="165410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D6DB2F2-1962-4C96-981A-40AEEE397A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2968" y="4911941"/>
            <a:ext cx="3923042" cy="158722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E58A136-76DF-46E0-A167-17580E6EEE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4271" y="4856034"/>
            <a:ext cx="3682065" cy="162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91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1F921E-0681-4031-B678-4C60F2837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696826" cy="568061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2.2.1.2</a:t>
            </a:r>
            <a:r>
              <a:rPr lang="zh-CN" altLang="en-US" dirty="0"/>
              <a:t>医疗器械行业主要公司估值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854A4E05-A610-4965-95F3-D5E42FB48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8005" y="1232453"/>
            <a:ext cx="1938307" cy="3095174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8DA8A4E-7C56-483A-8A58-46A845247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473" y="1283362"/>
            <a:ext cx="1997203" cy="304426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87DDCD9-9E33-4E21-AA08-71B8056E3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9941" y="1283362"/>
            <a:ext cx="1943861" cy="304426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9C17B40-023B-41B4-9875-38C796BB9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2818" y="1271722"/>
            <a:ext cx="2052049" cy="303786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66A566B-C6A1-4087-BA8C-D3CC78E20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2226" y="1271722"/>
            <a:ext cx="2097359" cy="303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408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C6EA60-AFD5-4772-895A-A46039328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486252"/>
            <a:ext cx="9757990" cy="69421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2.2.1.3</a:t>
            </a:r>
            <a:r>
              <a:rPr lang="zh-CN" altLang="en-US" dirty="0"/>
              <a:t>其他行业和公司产业链、竞争格局、估值分析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C36F3B-94D4-42F5-A29E-1C5455BB3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315023"/>
            <a:ext cx="9865028" cy="4476178"/>
          </a:xfrm>
        </p:spPr>
        <p:txBody>
          <a:bodyPr>
            <a:normAutofit/>
          </a:bodyPr>
          <a:lstStyle/>
          <a:p>
            <a:r>
              <a:rPr lang="zh-CN" altLang="en-US" dirty="0"/>
              <a:t>人工智能为代表的科技（十四五规划）</a:t>
            </a:r>
            <a:endParaRPr lang="en-US" altLang="zh-CN" dirty="0"/>
          </a:p>
          <a:p>
            <a:r>
              <a:rPr lang="zh-CN" altLang="en-US" dirty="0"/>
              <a:t>数字经济（十四五规划）</a:t>
            </a:r>
            <a:endParaRPr lang="en-US" altLang="zh-CN" dirty="0"/>
          </a:p>
          <a:p>
            <a:r>
              <a:rPr lang="zh-CN" altLang="en-US" dirty="0"/>
              <a:t>幼托教育（十四五规划）</a:t>
            </a:r>
            <a:endParaRPr lang="en-US" altLang="zh-CN" dirty="0"/>
          </a:p>
          <a:p>
            <a:r>
              <a:rPr lang="zh-CN" altLang="en-US" dirty="0"/>
              <a:t>生物制造（</a:t>
            </a:r>
            <a:r>
              <a:rPr lang="en-US" altLang="zh-CN" dirty="0"/>
              <a:t>2023</a:t>
            </a:r>
            <a:r>
              <a:rPr lang="zh-CN" altLang="en-US" dirty="0"/>
              <a:t>年中央经济工作会议，新质生产力）</a:t>
            </a:r>
            <a:endParaRPr lang="en-US" altLang="zh-CN" dirty="0"/>
          </a:p>
          <a:p>
            <a:r>
              <a:rPr lang="zh-CN" altLang="en-US" dirty="0"/>
              <a:t>商业航天（</a:t>
            </a:r>
            <a:r>
              <a:rPr lang="en-US" altLang="zh-CN" dirty="0"/>
              <a:t>2023</a:t>
            </a:r>
            <a:r>
              <a:rPr lang="zh-CN" altLang="en-US" dirty="0"/>
              <a:t>年中央经济工作会议，新质生产力）</a:t>
            </a:r>
            <a:endParaRPr lang="en-US" altLang="zh-CN" dirty="0"/>
          </a:p>
          <a:p>
            <a:r>
              <a:rPr lang="zh-CN" altLang="en-US" dirty="0"/>
              <a:t>低空经济（</a:t>
            </a:r>
            <a:r>
              <a:rPr lang="en-US" altLang="zh-CN" dirty="0"/>
              <a:t>2023</a:t>
            </a:r>
            <a:r>
              <a:rPr lang="zh-CN" altLang="en-US" dirty="0"/>
              <a:t>年中央经济工作会议，新质生产力）</a:t>
            </a:r>
            <a:endParaRPr lang="en-US" altLang="zh-CN" dirty="0"/>
          </a:p>
          <a:p>
            <a:r>
              <a:rPr lang="zh-CN" altLang="en-US" dirty="0"/>
              <a:t>量子科学（</a:t>
            </a:r>
            <a:r>
              <a:rPr lang="en-US" altLang="zh-CN" dirty="0"/>
              <a:t>2023</a:t>
            </a:r>
            <a:r>
              <a:rPr lang="zh-CN" altLang="en-US" dirty="0"/>
              <a:t>年中央经济工作会议，新质生产力）</a:t>
            </a:r>
            <a:endParaRPr lang="en-US" altLang="zh-CN" dirty="0"/>
          </a:p>
          <a:p>
            <a:r>
              <a:rPr lang="zh-CN" altLang="en-US" dirty="0"/>
              <a:t>生命科学（</a:t>
            </a:r>
            <a:r>
              <a:rPr lang="en-US" altLang="zh-CN" dirty="0"/>
              <a:t>2023</a:t>
            </a:r>
            <a:r>
              <a:rPr lang="zh-CN" altLang="en-US" dirty="0"/>
              <a:t>年中央经济工作会议，新质生产力）</a:t>
            </a:r>
          </a:p>
        </p:txBody>
      </p:sp>
    </p:spTree>
    <p:extLst>
      <p:ext uri="{BB962C8B-B14F-4D97-AF65-F5344CB8AC3E}">
        <p14:creationId xmlns:p14="http://schemas.microsoft.com/office/powerpoint/2010/main" val="692990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09393E-ABF0-4555-A996-9459AD2C9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71259"/>
            <a:ext cx="10131090" cy="685035"/>
          </a:xfrm>
        </p:spPr>
        <p:txBody>
          <a:bodyPr>
            <a:normAutofit fontScale="90000"/>
          </a:bodyPr>
          <a:lstStyle/>
          <a:p>
            <a:r>
              <a:rPr lang="zh-CN" altLang="en-US" sz="3600" dirty="0">
                <a:latin typeface="+mj-lt"/>
                <a:ea typeface="+mj-ea"/>
                <a:cs typeface="+mj-cs"/>
              </a:rPr>
              <a:t>三：操作方法</a:t>
            </a:r>
            <a:br>
              <a:rPr lang="en-US" altLang="zh-CN" sz="3600" dirty="0">
                <a:latin typeface="+mj-lt"/>
                <a:ea typeface="+mj-ea"/>
                <a:cs typeface="+mj-cs"/>
              </a:rPr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95FA7C-C318-484F-A5B3-E3F98BC8E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834886"/>
            <a:ext cx="10348223" cy="5186697"/>
          </a:xfrm>
        </p:spPr>
        <p:txBody>
          <a:bodyPr>
            <a:norm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2400" dirty="0">
                <a:latin typeface="+mj-lt"/>
                <a:ea typeface="+mj-ea"/>
                <a:cs typeface="+mj-cs"/>
              </a:rPr>
              <a:t>2.1 </a:t>
            </a:r>
            <a:r>
              <a:rPr lang="zh-CN" altLang="en-US" sz="2400" dirty="0">
                <a:latin typeface="+mj-lt"/>
                <a:ea typeface="+mj-ea"/>
                <a:cs typeface="+mj-cs"/>
              </a:rPr>
              <a:t>长期持股：参考茅指数</a:t>
            </a:r>
            <a:r>
              <a:rPr lang="en-US" altLang="zh-CN" sz="2400" dirty="0">
                <a:latin typeface="+mj-lt"/>
                <a:ea typeface="+mj-ea"/>
                <a:cs typeface="+mj-cs"/>
              </a:rPr>
              <a:t>3</a:t>
            </a:r>
            <a:r>
              <a:rPr lang="zh-CN" altLang="en-US" sz="2400" dirty="0">
                <a:latin typeface="+mj-lt"/>
                <a:ea typeface="+mj-ea"/>
                <a:cs typeface="+mj-cs"/>
              </a:rPr>
              <a:t>年长期持股收益，收益并不一定理想</a:t>
            </a:r>
            <a:endParaRPr lang="en-US" altLang="zh-CN" sz="2400" dirty="0">
              <a:latin typeface="+mj-lt"/>
              <a:ea typeface="+mj-ea"/>
              <a:cs typeface="+mj-cs"/>
            </a:endParaRPr>
          </a:p>
          <a:p>
            <a:pPr algn="l">
              <a:spcBef>
                <a:spcPct val="0"/>
              </a:spcBef>
            </a:pPr>
            <a:endParaRPr lang="en-US" altLang="zh-CN" dirty="0">
              <a:latin typeface="+mj-lt"/>
              <a:ea typeface="+mj-ea"/>
              <a:cs typeface="+mj-cs"/>
            </a:endParaRPr>
          </a:p>
          <a:p>
            <a:pPr algn="l">
              <a:spcBef>
                <a:spcPct val="0"/>
              </a:spcBef>
            </a:pPr>
            <a:endParaRPr lang="en-US" altLang="zh-CN" sz="2400" dirty="0">
              <a:latin typeface="+mj-lt"/>
              <a:ea typeface="+mj-ea"/>
              <a:cs typeface="+mj-cs"/>
            </a:endParaRPr>
          </a:p>
          <a:p>
            <a:pPr algn="l">
              <a:spcBef>
                <a:spcPct val="0"/>
              </a:spcBef>
            </a:pPr>
            <a:endParaRPr lang="en-US" altLang="zh-CN" dirty="0">
              <a:latin typeface="+mj-lt"/>
              <a:ea typeface="+mj-ea"/>
              <a:cs typeface="+mj-cs"/>
            </a:endParaRPr>
          </a:p>
          <a:p>
            <a:pPr algn="l">
              <a:spcBef>
                <a:spcPct val="0"/>
              </a:spcBef>
            </a:pPr>
            <a:endParaRPr lang="en-US" altLang="zh-CN" dirty="0">
              <a:latin typeface="+mj-lt"/>
              <a:ea typeface="+mj-ea"/>
              <a:cs typeface="+mj-cs"/>
            </a:endParaRPr>
          </a:p>
          <a:p>
            <a:pPr algn="l">
              <a:spcBef>
                <a:spcPct val="0"/>
              </a:spcBef>
            </a:pPr>
            <a:endParaRPr lang="en-US" altLang="zh-CN" dirty="0">
              <a:latin typeface="+mj-lt"/>
              <a:ea typeface="+mj-ea"/>
              <a:cs typeface="+mj-cs"/>
            </a:endParaRPr>
          </a:p>
          <a:p>
            <a:pPr algn="l">
              <a:spcBef>
                <a:spcPct val="0"/>
              </a:spcBef>
            </a:pPr>
            <a:endParaRPr lang="en-US" altLang="zh-CN" dirty="0">
              <a:latin typeface="+mj-lt"/>
              <a:ea typeface="+mj-ea"/>
              <a:cs typeface="+mj-cs"/>
            </a:endParaRPr>
          </a:p>
          <a:p>
            <a:pPr algn="l">
              <a:spcBef>
                <a:spcPct val="0"/>
              </a:spcBef>
            </a:pPr>
            <a:endParaRPr lang="en-US" altLang="zh-CN" sz="2400" dirty="0">
              <a:latin typeface="+mj-lt"/>
              <a:ea typeface="+mj-ea"/>
              <a:cs typeface="+mj-cs"/>
            </a:endParaRP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2FAD61-41F0-46EF-9429-378BCB236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675" y="1304380"/>
            <a:ext cx="5854719" cy="485731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814B437-5872-4047-8C51-8C372936B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657" y="1318547"/>
            <a:ext cx="4238893" cy="24013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C3D77DC-90A1-48FA-87A3-992FCB56A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0657" y="3760322"/>
            <a:ext cx="4219653" cy="240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04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644A6-0B62-47AA-B0A7-E34C08436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326" y="259946"/>
            <a:ext cx="10807658" cy="6633223"/>
          </a:xfrm>
        </p:spPr>
        <p:txBody>
          <a:bodyPr/>
          <a:lstStyle/>
          <a:p>
            <a:r>
              <a:rPr lang="en-US" altLang="zh-CN" sz="2400" dirty="0">
                <a:latin typeface="+mj-lt"/>
                <a:ea typeface="+mj-ea"/>
                <a:cs typeface="+mj-cs"/>
              </a:rPr>
              <a:t>2.2 </a:t>
            </a:r>
            <a:r>
              <a:rPr lang="zh-CN" altLang="en-US" sz="2400" dirty="0">
                <a:latin typeface="+mj-lt"/>
                <a:ea typeface="+mj-ea"/>
                <a:cs typeface="+mj-cs"/>
              </a:rPr>
              <a:t>波段操作：股价走势具有波段性特点，波段操作可能效果更好，因人而异</a:t>
            </a:r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656C926-9291-417D-9315-52DB2C955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202" y="694211"/>
            <a:ext cx="5160396" cy="290528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88C760C-C731-436F-A609-0E811B360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355" y="694211"/>
            <a:ext cx="5138672" cy="290528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A6A53FA-FF06-4DCB-AE7E-A9E6B1CBF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202" y="3595260"/>
            <a:ext cx="5160396" cy="300279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13F623F-9956-4337-99F4-F7AC161B5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051" y="3617842"/>
            <a:ext cx="5099976" cy="298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94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27FE88-AA74-48A3-AD19-E474697AF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2519952"/>
            <a:ext cx="10381863" cy="13853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6000" dirty="0"/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560428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5A01A8-0910-4BA6-B48B-F7FE02090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086474" cy="514273"/>
          </a:xfrm>
        </p:spPr>
        <p:txBody>
          <a:bodyPr>
            <a:normAutofit fontScale="90000"/>
          </a:bodyPr>
          <a:lstStyle/>
          <a:p>
            <a:r>
              <a:rPr lang="zh-CN" altLang="en-US" sz="4400" dirty="0"/>
              <a:t>一：茅指数和政策驱动个股表现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7FCB44-6121-489A-93BE-00F55E88C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3148"/>
            <a:ext cx="10423358" cy="5323815"/>
          </a:xfrm>
        </p:spPr>
        <p:txBody>
          <a:bodyPr/>
          <a:lstStyle/>
          <a:p>
            <a:r>
              <a:rPr lang="en-US" altLang="zh-CN" sz="2800" dirty="0"/>
              <a:t>1.1</a:t>
            </a:r>
            <a:r>
              <a:rPr lang="zh-CN" altLang="en-US" sz="2800" dirty="0"/>
              <a:t>近三年茅指数表现：</a:t>
            </a:r>
            <a:r>
              <a:rPr lang="en-US" altLang="zh-CN" sz="2800" dirty="0" err="1"/>
              <a:t>i</a:t>
            </a:r>
            <a:r>
              <a:rPr lang="zh-CN" altLang="en-US" sz="2800" dirty="0"/>
              <a:t>问财</a:t>
            </a:r>
            <a:endParaRPr lang="en-US" altLang="zh-CN" sz="2800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B2AFCB-D9AF-4A32-B596-178699A8B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425" y="1443789"/>
            <a:ext cx="6555928" cy="532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69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98D739-C6DB-4D8E-A011-06A982E01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3141"/>
            <a:ext cx="10541486" cy="5603822"/>
          </a:xfrm>
        </p:spPr>
        <p:txBody>
          <a:bodyPr/>
          <a:lstStyle/>
          <a:p>
            <a:r>
              <a:rPr lang="en-US" altLang="zh-CN" sz="2800" dirty="0"/>
              <a:t>1.2 .1</a:t>
            </a:r>
            <a:r>
              <a:rPr lang="zh-CN" altLang="en-US" sz="2800" dirty="0"/>
              <a:t>近三年涨幅</a:t>
            </a:r>
            <a:r>
              <a:rPr lang="en-US" altLang="zh-CN" sz="2800" dirty="0"/>
              <a:t>20%</a:t>
            </a:r>
            <a:r>
              <a:rPr lang="zh-CN" altLang="en-US" sz="2800" dirty="0"/>
              <a:t>以上个股及行业</a:t>
            </a:r>
            <a:r>
              <a:rPr lang="en-US" altLang="zh-CN" sz="2800" dirty="0"/>
              <a:t>-</a:t>
            </a:r>
            <a:r>
              <a:rPr lang="zh-CN" altLang="en-US" sz="2800" dirty="0"/>
              <a:t>涨幅</a:t>
            </a:r>
            <a:r>
              <a:rPr lang="en-US" altLang="zh-CN" sz="2800" dirty="0"/>
              <a:t>100%</a:t>
            </a:r>
            <a:r>
              <a:rPr lang="zh-CN" altLang="en-US" sz="2800" dirty="0"/>
              <a:t>以上</a:t>
            </a:r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E7C2D62-97F1-4078-AEE2-B998EBECB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10401"/>
            <a:ext cx="8614689" cy="553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9237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F8CAD2-E7FF-4C98-9DA7-5F5D4051D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9388"/>
            <a:ext cx="10742742" cy="5717575"/>
          </a:xfrm>
        </p:spPr>
        <p:txBody>
          <a:bodyPr/>
          <a:lstStyle/>
          <a:p>
            <a:r>
              <a:rPr lang="en-US" altLang="zh-CN" sz="2800" dirty="0"/>
              <a:t>1.2.2</a:t>
            </a:r>
            <a:r>
              <a:rPr lang="zh-CN" altLang="en-US" sz="2800" dirty="0"/>
              <a:t>近三年涨幅</a:t>
            </a:r>
            <a:r>
              <a:rPr lang="en-US" altLang="zh-CN" sz="2800" dirty="0"/>
              <a:t>20%</a:t>
            </a:r>
            <a:r>
              <a:rPr lang="zh-CN" altLang="en-US" sz="2800" dirty="0"/>
              <a:t>以上个股及行业</a:t>
            </a:r>
            <a:r>
              <a:rPr lang="en-US" altLang="zh-CN" sz="2800" dirty="0"/>
              <a:t>-</a:t>
            </a:r>
            <a:r>
              <a:rPr lang="zh-CN" altLang="en-US" sz="2800" dirty="0"/>
              <a:t>涨幅</a:t>
            </a:r>
            <a:r>
              <a:rPr lang="en-US" altLang="zh-CN" sz="2800" dirty="0"/>
              <a:t>50%-100%</a:t>
            </a:r>
            <a:r>
              <a:rPr lang="zh-CN" altLang="en-US" sz="2800" dirty="0"/>
              <a:t>以上个股</a:t>
            </a:r>
            <a:endParaRPr lang="en-US" altLang="zh-CN" sz="2800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A6C2F5E-1B4C-45EA-BED6-B45ADC2BC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706" y="1024632"/>
            <a:ext cx="8164052" cy="524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368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3090B4-7CD3-4D82-BD80-FE30A6577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2910"/>
            <a:ext cx="9969007" cy="5638291"/>
          </a:xfrm>
        </p:spPr>
        <p:txBody>
          <a:bodyPr/>
          <a:lstStyle/>
          <a:p>
            <a:r>
              <a:rPr lang="en-US" altLang="zh-CN" sz="2400" dirty="0"/>
              <a:t>1.2.3 </a:t>
            </a:r>
            <a:r>
              <a:rPr lang="zh-CN" altLang="en-US" sz="2400" dirty="0"/>
              <a:t>近三年涨幅</a:t>
            </a:r>
            <a:r>
              <a:rPr lang="en-US" altLang="zh-CN" sz="2400" dirty="0"/>
              <a:t>20%</a:t>
            </a:r>
            <a:r>
              <a:rPr lang="zh-CN" altLang="en-US" sz="2400" dirty="0"/>
              <a:t>以上个股及行业</a:t>
            </a:r>
            <a:r>
              <a:rPr lang="en-US" altLang="zh-CN" sz="2400" dirty="0"/>
              <a:t>-</a:t>
            </a:r>
            <a:r>
              <a:rPr lang="zh-CN" altLang="en-US" sz="2400" dirty="0"/>
              <a:t>涨幅</a:t>
            </a:r>
            <a:r>
              <a:rPr lang="en-US" altLang="zh-CN" sz="2400" dirty="0"/>
              <a:t>20%-50%</a:t>
            </a:r>
            <a:r>
              <a:rPr lang="zh-CN" altLang="en-US" sz="2400" dirty="0"/>
              <a:t>以上个股</a:t>
            </a:r>
            <a:endParaRPr lang="en-US" altLang="zh-CN" sz="2400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F83173-D959-4E2F-A822-205F33E93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581" y="597717"/>
            <a:ext cx="4406928" cy="507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69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550EEE-D0B7-4955-BF30-9D34C60EB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1.3</a:t>
            </a:r>
            <a:r>
              <a:rPr lang="zh-CN" altLang="en-US" sz="3600" dirty="0"/>
              <a:t>：茅指数和政策驱动个股表现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0BCC87-5863-48FE-97D0-2D78E3979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1.3.1</a:t>
            </a:r>
            <a:r>
              <a:rPr lang="zh-CN" altLang="en-US" dirty="0"/>
              <a:t> 茅指数个股</a:t>
            </a:r>
            <a:r>
              <a:rPr lang="en-US" altLang="zh-CN" dirty="0"/>
              <a:t>42</a:t>
            </a:r>
            <a:r>
              <a:rPr lang="zh-CN" altLang="en-US" dirty="0"/>
              <a:t>家近</a:t>
            </a:r>
            <a:r>
              <a:rPr lang="en-US" altLang="zh-CN" dirty="0"/>
              <a:t>3</a:t>
            </a:r>
            <a:r>
              <a:rPr lang="zh-CN" altLang="en-US" dirty="0"/>
              <a:t>年表现一般：</a:t>
            </a:r>
            <a:r>
              <a:rPr lang="en-US" altLang="zh-CN" dirty="0"/>
              <a:t>1</a:t>
            </a:r>
            <a:r>
              <a:rPr lang="zh-CN" altLang="en-US" dirty="0"/>
              <a:t>年期平均跌幅</a:t>
            </a:r>
            <a:r>
              <a:rPr lang="en-US" altLang="zh-CN" dirty="0"/>
              <a:t>9.32%</a:t>
            </a:r>
            <a:r>
              <a:rPr lang="zh-CN" altLang="en-US" dirty="0"/>
              <a:t>，</a:t>
            </a:r>
            <a:r>
              <a:rPr lang="en-US" altLang="zh-CN" dirty="0"/>
              <a:t> 2</a:t>
            </a:r>
            <a:r>
              <a:rPr lang="zh-CN" altLang="en-US" dirty="0"/>
              <a:t>年期平均跌幅</a:t>
            </a:r>
            <a:r>
              <a:rPr lang="en-US" altLang="zh-CN" dirty="0"/>
              <a:t>16.18%</a:t>
            </a:r>
            <a:r>
              <a:rPr lang="zh-CN" altLang="en-US" dirty="0"/>
              <a:t>，</a:t>
            </a:r>
            <a:r>
              <a:rPr lang="en-US" altLang="zh-CN" dirty="0"/>
              <a:t> 3</a:t>
            </a:r>
            <a:r>
              <a:rPr lang="zh-CN" altLang="en-US" dirty="0"/>
              <a:t>年期平均跌幅</a:t>
            </a:r>
            <a:r>
              <a:rPr lang="en-US" altLang="zh-CN" dirty="0"/>
              <a:t>38.37%</a:t>
            </a:r>
          </a:p>
          <a:p>
            <a:r>
              <a:rPr lang="en-US" altLang="zh-CN" dirty="0"/>
              <a:t>1.3.2 </a:t>
            </a:r>
            <a:r>
              <a:rPr lang="zh-CN" altLang="en-US" dirty="0"/>
              <a:t>政策驱动个股</a:t>
            </a:r>
            <a:r>
              <a:rPr lang="en-US" altLang="zh-CN" dirty="0"/>
              <a:t>372</a:t>
            </a:r>
            <a:r>
              <a:rPr lang="zh-CN" altLang="en-US" dirty="0"/>
              <a:t>家表现尚可：近</a:t>
            </a:r>
            <a:r>
              <a:rPr lang="en-US" altLang="zh-CN" dirty="0"/>
              <a:t>3</a:t>
            </a:r>
            <a:r>
              <a:rPr lang="zh-CN" altLang="en-US" dirty="0"/>
              <a:t>年涨幅翻倍超过</a:t>
            </a:r>
            <a:r>
              <a:rPr lang="en-US" altLang="zh-CN" dirty="0"/>
              <a:t>100% 29</a:t>
            </a:r>
            <a:r>
              <a:rPr lang="zh-CN" altLang="en-US" dirty="0"/>
              <a:t>家，涨幅</a:t>
            </a:r>
            <a:r>
              <a:rPr lang="en-US" altLang="zh-CN" dirty="0"/>
              <a:t>50%-100% 29</a:t>
            </a:r>
            <a:r>
              <a:rPr lang="zh-CN" altLang="en-US" dirty="0"/>
              <a:t>家，涨幅</a:t>
            </a:r>
            <a:r>
              <a:rPr lang="en-US" altLang="zh-CN" dirty="0"/>
              <a:t>20%-20% 54</a:t>
            </a:r>
            <a:r>
              <a:rPr lang="zh-CN" altLang="en-US" dirty="0"/>
              <a:t>家</a:t>
            </a:r>
            <a:endParaRPr lang="en-US" altLang="zh-CN" dirty="0"/>
          </a:p>
          <a:p>
            <a:r>
              <a:rPr lang="en-US" altLang="zh-CN" dirty="0"/>
              <a:t>1.3.3 </a:t>
            </a:r>
            <a:r>
              <a:rPr lang="zh-CN" altLang="en-US" dirty="0"/>
              <a:t>其他个股</a:t>
            </a:r>
            <a:r>
              <a:rPr lang="en-US" altLang="zh-CN" dirty="0"/>
              <a:t>4955</a:t>
            </a:r>
            <a:r>
              <a:rPr lang="zh-CN" altLang="en-US" dirty="0"/>
              <a:t>家表现一般，</a:t>
            </a:r>
            <a:r>
              <a:rPr lang="en-US" altLang="zh-CN" dirty="0"/>
              <a:t>3</a:t>
            </a:r>
            <a:r>
              <a:rPr lang="zh-CN" altLang="en-US" dirty="0"/>
              <a:t>年内并非每年涨幅均为超过</a:t>
            </a:r>
            <a:r>
              <a:rPr lang="en-US" altLang="zh-CN" dirty="0"/>
              <a:t>20%</a:t>
            </a:r>
          </a:p>
          <a:p>
            <a:r>
              <a:rPr lang="zh-CN" altLang="en-US" dirty="0"/>
              <a:t>结论：近几年受经济周期和外围市场等因素影响，大盘表现为震荡，仅个别受政策驱动个股表现良好，以茅指数为代表的白马蓝筹股表现一般。</a:t>
            </a:r>
          </a:p>
        </p:txBody>
      </p:sp>
    </p:spTree>
    <p:extLst>
      <p:ext uri="{BB962C8B-B14F-4D97-AF65-F5344CB8AC3E}">
        <p14:creationId xmlns:p14="http://schemas.microsoft.com/office/powerpoint/2010/main" val="336134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3EA25D-D3D5-49D3-8AF8-7F15210603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6325" y="568825"/>
            <a:ext cx="8359350" cy="633046"/>
          </a:xfrm>
        </p:spPr>
        <p:txBody>
          <a:bodyPr>
            <a:normAutofit fontScale="90000"/>
          </a:bodyPr>
          <a:lstStyle/>
          <a:p>
            <a:br>
              <a:rPr lang="en-US" altLang="zh-CN" sz="4800" dirty="0">
                <a:latin typeface="+mj-lt"/>
                <a:ea typeface="+mj-ea"/>
                <a:cs typeface="+mj-cs"/>
              </a:rPr>
            </a:br>
            <a:r>
              <a:rPr lang="zh-CN" altLang="en-US" sz="4800" dirty="0">
                <a:latin typeface="+mj-lt"/>
                <a:ea typeface="+mj-ea"/>
                <a:cs typeface="+mj-cs"/>
              </a:rPr>
              <a:t>二：选股方法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5E9779D-9C6C-497B-8B12-822463569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5842" y="1412885"/>
            <a:ext cx="9506174" cy="5235628"/>
          </a:xfr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解读政策：百度搜索 </a:t>
            </a:r>
            <a:r>
              <a:rPr lang="zh-CN" altLang="en-US" dirty="0">
                <a:hlinkClick r:id="rId2"/>
              </a:rPr>
              <a:t>中华人民共和国国民经济和社会发展第十四个五年规划和</a:t>
            </a:r>
            <a:r>
              <a:rPr lang="en-US" altLang="zh-CN" dirty="0">
                <a:hlinkClick r:id="rId2"/>
              </a:rPr>
              <a:t>2035</a:t>
            </a:r>
            <a:r>
              <a:rPr lang="zh-CN" altLang="en-US" dirty="0">
                <a:hlinkClick r:id="rId2"/>
              </a:rPr>
              <a:t>年远景目标纲要</a:t>
            </a:r>
            <a:r>
              <a:rPr lang="en-US" altLang="zh-CN" dirty="0">
                <a:hlinkClick r:id="rId2"/>
              </a:rPr>
              <a:t>_</a:t>
            </a:r>
            <a:r>
              <a:rPr lang="zh-CN" altLang="en-US" dirty="0">
                <a:hlinkClick r:id="rId2"/>
              </a:rPr>
              <a:t>滚动新闻</a:t>
            </a:r>
            <a:r>
              <a:rPr lang="en-US" altLang="zh-CN" dirty="0">
                <a:hlinkClick r:id="rId2"/>
              </a:rPr>
              <a:t>_</a:t>
            </a:r>
            <a:r>
              <a:rPr lang="zh-CN" altLang="en-US" dirty="0">
                <a:hlinkClick r:id="rId2"/>
              </a:rPr>
              <a:t>中国政府网 </a:t>
            </a:r>
            <a:r>
              <a:rPr lang="en-US" altLang="zh-CN" dirty="0">
                <a:hlinkClick r:id="rId2"/>
              </a:rPr>
              <a:t>(www.gov.cn)</a:t>
            </a:r>
            <a:endParaRPr lang="en-US" altLang="zh-CN" dirty="0"/>
          </a:p>
          <a:p>
            <a:r>
              <a:rPr lang="en-US" altLang="zh-CN" dirty="0"/>
              <a:t>2.1.1</a:t>
            </a:r>
            <a:r>
              <a:rPr lang="zh-CN" altLang="en-US" dirty="0"/>
              <a:t> 十四五规划：第</a:t>
            </a:r>
            <a:r>
              <a:rPr lang="en-US" altLang="zh-CN" dirty="0"/>
              <a:t>5</a:t>
            </a:r>
            <a:r>
              <a:rPr lang="zh-CN" altLang="en-US" dirty="0"/>
              <a:t>点、</a:t>
            </a:r>
            <a:r>
              <a:rPr lang="en-US" altLang="zh-CN" dirty="0"/>
              <a:t>6</a:t>
            </a:r>
            <a:r>
              <a:rPr lang="zh-CN" altLang="en-US" dirty="0"/>
              <a:t>点、</a:t>
            </a:r>
            <a:r>
              <a:rPr lang="en-US" altLang="zh-CN" dirty="0"/>
              <a:t>12</a:t>
            </a:r>
            <a:r>
              <a:rPr lang="zh-CN" altLang="en-US" dirty="0"/>
              <a:t>点增幅最大，预期受益可期，对应科技、医疗和数字经济以及幼托教育。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DF7BAD-890E-4A97-A117-96AEAC9E4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367" y="3104727"/>
            <a:ext cx="2994224" cy="351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592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E46F8E-5CB9-498E-9DA9-8C52FDBC4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461786"/>
            <a:ext cx="9965950" cy="6143913"/>
          </a:xfrm>
        </p:spPr>
        <p:txBody>
          <a:bodyPr/>
          <a:lstStyle/>
          <a:p>
            <a:r>
              <a:rPr lang="en-US" altLang="zh-CN" dirty="0"/>
              <a:t>2.1.2</a:t>
            </a:r>
            <a:r>
              <a:rPr lang="zh-CN" altLang="en-US" dirty="0"/>
              <a:t> </a:t>
            </a:r>
            <a:r>
              <a:rPr lang="en-US" altLang="zh-CN" dirty="0"/>
              <a:t>2023</a:t>
            </a:r>
            <a:r>
              <a:rPr lang="zh-CN" altLang="en-US" dirty="0"/>
              <a:t>年中央经济工作会议：百度搜索  </a:t>
            </a:r>
            <a:r>
              <a:rPr lang="en-US" altLang="zh-CN" dirty="0">
                <a:hlinkClick r:id="rId2"/>
              </a:rPr>
              <a:t>2023</a:t>
            </a:r>
            <a:r>
              <a:rPr lang="zh-CN" altLang="en-US" dirty="0">
                <a:hlinkClick r:id="rId2"/>
              </a:rPr>
              <a:t>中央经济工作会议全文公报 </a:t>
            </a:r>
            <a:r>
              <a:rPr lang="en-US" altLang="zh-CN" dirty="0">
                <a:hlinkClick r:id="rId2"/>
              </a:rPr>
              <a:t>(china-cer.com.cn)</a:t>
            </a:r>
            <a:endParaRPr lang="en-US" altLang="zh-CN" dirty="0"/>
          </a:p>
          <a:p>
            <a:r>
              <a:rPr lang="zh-CN" altLang="en-US" dirty="0"/>
              <a:t>重点强调了：新质生产力，打造生物制造、商业航天、低空经济新型产业；开辟量子、生命科学等未来产业新赛道。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73932F8-5223-4A93-A04A-FAAD25D66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786" y="2384963"/>
            <a:ext cx="6882560" cy="396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3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C045C3-50BC-453A-AE1F-FB0C2F237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85332"/>
            <a:ext cx="9913958" cy="526010"/>
          </a:xfrm>
        </p:spPr>
        <p:txBody>
          <a:bodyPr>
            <a:normAutofit fontScale="90000"/>
          </a:bodyPr>
          <a:lstStyle/>
          <a:p>
            <a:r>
              <a:rPr lang="en-US" altLang="zh-CN" sz="3600" dirty="0">
                <a:latin typeface="+mj-lt"/>
                <a:ea typeface="+mj-ea"/>
                <a:cs typeface="+mj-cs"/>
              </a:rPr>
              <a:t>2.2 </a:t>
            </a:r>
            <a:r>
              <a:rPr lang="zh-CN" altLang="en-US" sz="3600" dirty="0">
                <a:latin typeface="+mj-lt"/>
                <a:ea typeface="+mj-ea"/>
                <a:cs typeface="+mj-cs"/>
              </a:rPr>
              <a:t>分析行业产业链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2996DE-FB41-406D-8C13-A0E7C52EA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911342"/>
            <a:ext cx="10473609" cy="5328139"/>
          </a:xfrm>
        </p:spPr>
        <p:txBody>
          <a:bodyPr/>
          <a:lstStyle/>
          <a:p>
            <a:r>
              <a:rPr lang="zh-CN" altLang="en-US" dirty="0"/>
              <a:t>科技、医疗和数字经济以及幼托教育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125A2C-566A-4D50-9F76-16D723694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087" y="1437352"/>
            <a:ext cx="2250831" cy="298204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565D2F2-56C2-4B0D-B381-DDE4343E2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584" y="1417801"/>
            <a:ext cx="2036097" cy="300159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8529653-FE5F-4CC1-996A-D004D9186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5117" y="1417801"/>
            <a:ext cx="3177481" cy="300159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300940F-82B1-4F3D-B461-741C82885B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411" y="1437352"/>
            <a:ext cx="2373654" cy="298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379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电路">
  <a:themeElements>
    <a:clrScheme name="电路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电路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电路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TM04033919[[fn=电路]]</Template>
  <TotalTime>618</TotalTime>
  <Words>595</Words>
  <Application>Microsoft Office PowerPoint</Application>
  <PresentationFormat>宽屏</PresentationFormat>
  <Paragraphs>48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等线</vt:lpstr>
      <vt:lpstr>Arial</vt:lpstr>
      <vt:lpstr>Tw Cen MT</vt:lpstr>
      <vt:lpstr>电路</vt:lpstr>
      <vt:lpstr>一：茅指数和政策驱动个股表现                                                                                                               1.1 近三年茅指数表现 1.2 近三年涨幅20%以上个股及行业</vt:lpstr>
      <vt:lpstr>一：茅指数和政策驱动个股表现 </vt:lpstr>
      <vt:lpstr>PowerPoint 演示文稿</vt:lpstr>
      <vt:lpstr>PowerPoint 演示文稿</vt:lpstr>
      <vt:lpstr>PowerPoint 演示文稿</vt:lpstr>
      <vt:lpstr>1.3：茅指数和政策驱动个股表现</vt:lpstr>
      <vt:lpstr> 二：选股方法</vt:lpstr>
      <vt:lpstr>PowerPoint 演示文稿</vt:lpstr>
      <vt:lpstr>2.2 分析行业产业链</vt:lpstr>
      <vt:lpstr>2.2.1科技、医疗和数字经济以及幼托教育 </vt:lpstr>
      <vt:lpstr>2.2.1.1医疗器械行业主要公司</vt:lpstr>
      <vt:lpstr>2.2.1.2医疗器械行业主要公司估值</vt:lpstr>
      <vt:lpstr>2.2.1.3其他行业和公司产业链、竞争格局、估值分析</vt:lpstr>
      <vt:lpstr>三：操作方法 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一、蓝筹白马和政策驱动个股表现                                                                                                               1.1 近三年茅指数表现 1.2 近三年涨幅20%以上个股及行业</dc:title>
  <dc:creator>李 富坤</dc:creator>
  <cp:lastModifiedBy>李 富坤</cp:lastModifiedBy>
  <cp:revision>35</cp:revision>
  <dcterms:created xsi:type="dcterms:W3CDTF">2024-06-01T00:38:48Z</dcterms:created>
  <dcterms:modified xsi:type="dcterms:W3CDTF">2024-06-01T10:57:28Z</dcterms:modified>
</cp:coreProperties>
</file>